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61" r:id="rId16"/>
    <p:sldId id="26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4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9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2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C5CF-9751-4682-9D55-CF0B4B6366A6}" type="datetimeFigureOut">
              <a:rPr lang="de-AT" smtClean="0"/>
              <a:t>23.05.2018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9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chenkbandideen.de/anleitungen/einfluegelschleif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ernidee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3600450"/>
            <a:ext cx="8496944" cy="1752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Backrezepte richtig „übersetzen“ </a:t>
            </a:r>
          </a:p>
          <a:p>
            <a:r>
              <a:rPr lang="de-DE" sz="2200" dirty="0" smtClean="0">
                <a:solidFill>
                  <a:srgbClr val="FF0000"/>
                </a:solidFill>
              </a:rPr>
              <a:t>Was </a:t>
            </a:r>
            <a:r>
              <a:rPr lang="de-DE" sz="2200" dirty="0">
                <a:solidFill>
                  <a:srgbClr val="FF0000"/>
                </a:solidFill>
              </a:rPr>
              <a:t>bedeutet z. B. 1/4 kg? </a:t>
            </a:r>
          </a:p>
          <a:p>
            <a:r>
              <a:rPr lang="de-DE" sz="2200" dirty="0" smtClean="0">
                <a:solidFill>
                  <a:srgbClr val="FF0000"/>
                </a:solidFill>
              </a:rPr>
              <a:t>Wie </a:t>
            </a:r>
            <a:r>
              <a:rPr lang="de-DE" sz="2200" dirty="0">
                <a:solidFill>
                  <a:srgbClr val="FF0000"/>
                </a:solidFill>
              </a:rPr>
              <a:t>lese </a:t>
            </a:r>
            <a:r>
              <a:rPr lang="de-DE" sz="2200" dirty="0" smtClean="0">
                <a:solidFill>
                  <a:srgbClr val="FF0000"/>
                </a:solidFill>
              </a:rPr>
              <a:t>ich das </a:t>
            </a:r>
            <a:r>
              <a:rPr lang="de-DE" sz="2200" dirty="0">
                <a:solidFill>
                  <a:srgbClr val="FF0000"/>
                </a:solidFill>
              </a:rPr>
              <a:t>auf einer Digitalwaage </a:t>
            </a:r>
            <a:r>
              <a:rPr lang="de-DE" sz="2200" dirty="0" smtClean="0">
                <a:solidFill>
                  <a:srgbClr val="FF0000"/>
                </a:solidFill>
              </a:rPr>
              <a:t>in Gramm </a:t>
            </a:r>
            <a:r>
              <a:rPr lang="de-DE" sz="2200" dirty="0">
                <a:solidFill>
                  <a:srgbClr val="FF0000"/>
                </a:solidFill>
              </a:rPr>
              <a:t>ab?</a:t>
            </a:r>
          </a:p>
        </p:txBody>
      </p:sp>
    </p:spTree>
    <p:extLst>
      <p:ext uri="{BB962C8B-B14F-4D97-AF65-F5344CB8AC3E}">
        <p14:creationId xmlns:p14="http://schemas.microsoft.com/office/powerpoint/2010/main" val="1518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Rückmeldung für Albert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46400"/>
            <a:ext cx="7116608" cy="49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„Das </a:t>
            </a:r>
            <a:r>
              <a:rPr lang="de-AT" dirty="0" smtClean="0"/>
              <a:t>machen wir </a:t>
            </a:r>
            <a:r>
              <a:rPr lang="de-AT" dirty="0" smtClean="0"/>
              <a:t>ab.“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Gemeinsames Besprechen der Autographen und der Rückmeldungen und Festlegen einer gemeinsamen Vorgehensweise</a:t>
            </a:r>
          </a:p>
          <a:p>
            <a:r>
              <a:rPr lang="de-AT" dirty="0" smtClean="0"/>
              <a:t>(einfache) Bruchteile von Größen</a:t>
            </a:r>
          </a:p>
          <a:p>
            <a:r>
              <a:rPr lang="de-AT" dirty="0" smtClean="0"/>
              <a:t>Vergleichen von Brüchen</a:t>
            </a:r>
          </a:p>
          <a:p>
            <a:r>
              <a:rPr lang="de-AT" dirty="0" smtClean="0"/>
              <a:t>Addieren und Subtrahieren von Brüchen</a:t>
            </a:r>
            <a:br>
              <a:rPr lang="de-AT" dirty="0" smtClean="0"/>
            </a:br>
            <a:r>
              <a:rPr lang="de-AT" dirty="0" smtClean="0"/>
              <a:t>(Veranschaulichung durch Kreisscheiben)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7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Folgeauftrag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40652" y="1413905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Ziele zu den Brüchen: Schätze zunächst ein, was du bereits kannst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77904"/>
              </p:ext>
            </p:extLst>
          </p:nvPr>
        </p:nvGraphicFramePr>
        <p:xfrm>
          <a:off x="683568" y="2636910"/>
          <a:ext cx="7028189" cy="316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98">
                  <a:extLst>
                    <a:ext uri="{9D8B030D-6E8A-4147-A177-3AD203B41FA5}">
                      <a16:colId xmlns:a16="http://schemas.microsoft.com/office/drawing/2014/main" val="3220158468"/>
                    </a:ext>
                  </a:extLst>
                </a:gridCol>
                <a:gridCol w="4915254">
                  <a:extLst>
                    <a:ext uri="{9D8B030D-6E8A-4147-A177-3AD203B41FA5}">
                      <a16:colId xmlns:a16="http://schemas.microsoft.com/office/drawing/2014/main" val="4204448216"/>
                    </a:ext>
                  </a:extLst>
                </a:gridCol>
                <a:gridCol w="503181">
                  <a:extLst>
                    <a:ext uri="{9D8B030D-6E8A-4147-A177-3AD203B41FA5}">
                      <a16:colId xmlns:a16="http://schemas.microsoft.com/office/drawing/2014/main" val="3687891032"/>
                    </a:ext>
                  </a:extLst>
                </a:gridCol>
                <a:gridCol w="606944">
                  <a:extLst>
                    <a:ext uri="{9D8B030D-6E8A-4147-A177-3AD203B41FA5}">
                      <a16:colId xmlns:a16="http://schemas.microsoft.com/office/drawing/2014/main" val="2089996712"/>
                    </a:ext>
                  </a:extLst>
                </a:gridCol>
                <a:gridCol w="704312">
                  <a:extLst>
                    <a:ext uri="{9D8B030D-6E8A-4147-A177-3AD203B41FA5}">
                      <a16:colId xmlns:a16="http://schemas.microsoft.com/office/drawing/2014/main" val="340229523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 dirty="0">
                          <a:effectLst/>
                        </a:rPr>
                        <a:t>Lernziele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ja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meist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nein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67998"/>
                  </a:ext>
                </a:extLst>
              </a:tr>
              <a:tr h="864097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Ich kann erklären, was ein Bruch ist, und kann die Begriffe Zähler und Nenner klar unterscheiden.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60203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Ich kann einfache Brüche vergleichen, addieren und subtrahieren.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777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 dirty="0">
                          <a:effectLst/>
                        </a:rPr>
                        <a:t>Ich kann Bruchteile von Größen (Längen, Rauminhalt, Masse, Zeit...) in verschiedenen Einheiten angeben.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7472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AT" sz="1400">
                          <a:effectLst/>
                        </a:rPr>
                        <a:t>Ich kann die oben genannten Kenntnisse praktisch und in vorgegebenen Textbeispielen anwenden.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8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7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Ziele mit Aufgaben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100939"/>
                  </p:ext>
                </p:extLst>
              </p:nvPr>
            </p:nvGraphicFramePr>
            <p:xfrm>
              <a:off x="1687302" y="1628800"/>
              <a:ext cx="6197066" cy="46736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794">
                      <a:extLst>
                        <a:ext uri="{9D8B030D-6E8A-4147-A177-3AD203B41FA5}">
                          <a16:colId xmlns:a16="http://schemas.microsoft.com/office/drawing/2014/main" val="2717628389"/>
                        </a:ext>
                      </a:extLst>
                    </a:gridCol>
                    <a:gridCol w="5842272">
                      <a:extLst>
                        <a:ext uri="{9D8B030D-6E8A-4147-A177-3AD203B41FA5}">
                          <a16:colId xmlns:a16="http://schemas.microsoft.com/office/drawing/2014/main" val="888227005"/>
                        </a:ext>
                      </a:extLst>
                    </a:gridCol>
                  </a:tblGrid>
                  <a:tr h="105821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1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Ich kann erklären, was ein Bruch ist, und kann die Begriffe Zähler und Nenner klar unterscheiden.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 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Beschreibe den Bruch: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de-DE" sz="11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 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extLst>
                      <a:ext uri="{0D108BD9-81ED-4DB2-BD59-A6C34878D82A}">
                        <a16:rowId xmlns:a16="http://schemas.microsoft.com/office/drawing/2014/main" val="2921358356"/>
                      </a:ext>
                    </a:extLst>
                  </a:tr>
                  <a:tr h="205114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2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Ich kann einfache Brüche vergleichen, addieren und subtrahieren.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 marL="342900" lvl="0" indent="-342900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  <a:buFont typeface="+mj-lt"/>
                            <a:buAutoNum type="alphaLcParenR"/>
                          </a:pPr>
                          <a:r>
                            <a:rPr lang="de-AT" sz="1300">
                              <a:effectLst/>
                            </a:rPr>
                            <a:t>Ordne die Brüche der Größe nach: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de-AT" sz="1300">
                                  <a:effectLst/>
                                </a:rPr>
                                <m:t>, </m:t>
                              </m:r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de-DE" sz="1100">
                            <a:effectLst/>
                          </a:endParaRPr>
                        </a:p>
                        <a:p>
                          <a:pPr marL="342900" lvl="0" indent="-342900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  <a:buFont typeface="+mj-lt"/>
                            <a:buAutoNum type="alphaLcParenR"/>
                          </a:pPr>
                          <a:r>
                            <a:rPr lang="de-AT" sz="1300">
                              <a:effectLst/>
                            </a:rPr>
                            <a:t>Addiere die Brüche: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 =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 marL="457200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Stelle die Addition in einer Zeichnung dar.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 marL="342900" lvl="0" indent="-342900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  <a:buFont typeface="+mj-lt"/>
                            <a:buAutoNum type="alphaLcParenR"/>
                          </a:pPr>
                          <a:r>
                            <a:rPr lang="de-AT" sz="1300">
                              <a:effectLst/>
                            </a:rPr>
                            <a:t>Subtrahiere die Brüche: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>
                              <a:effectLst/>
                            </a:rPr>
                            <a:t> =</a:t>
                          </a:r>
                          <a:endParaRPr lang="de-DE" sz="1100">
                            <a:effectLst/>
                          </a:endParaRPr>
                        </a:p>
                        <a:p>
                          <a:pPr marL="457200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Stelle die Subtraktion in einer Zeichnung dar.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extLst>
                      <a:ext uri="{0D108BD9-81ED-4DB2-BD59-A6C34878D82A}">
                        <a16:rowId xmlns:a16="http://schemas.microsoft.com/office/drawing/2014/main" val="1791275594"/>
                      </a:ext>
                    </a:extLst>
                  </a:tr>
                  <a:tr h="147963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3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 dirty="0">
                              <a:effectLst/>
                            </a:rPr>
                            <a:t>Ich kann Bruchteile von Größen (Längen, Rauminhalt, Masse, Zeit...) in verschiedenen Einheiten angeben.</a:t>
                          </a:r>
                          <a:br>
                            <a:rPr lang="de-AT" sz="1300" dirty="0">
                              <a:effectLst/>
                            </a:rPr>
                          </a:br>
                          <a:r>
                            <a:rPr lang="de-AT" sz="1300" dirty="0">
                              <a:effectLst/>
                            </a:rPr>
                            <a:t>a) Wie viel g sind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 dirty="0">
                              <a:effectLst/>
                            </a:rPr>
                            <a:t> kg?</a:t>
                          </a:r>
                          <a:endParaRPr lang="de-DE" sz="11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 dirty="0">
                              <a:effectLst/>
                            </a:rPr>
                            <a:t>b) Wie viel cm sind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 dirty="0">
                              <a:effectLst/>
                            </a:rPr>
                            <a:t> m?</a:t>
                          </a:r>
                          <a:endParaRPr lang="de-DE" sz="11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 dirty="0">
                              <a:effectLst/>
                            </a:rPr>
                            <a:t>c) Wie viele Minuten sind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3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3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300">
                                      <a:effectLst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300" dirty="0">
                              <a:effectLst/>
                            </a:rPr>
                            <a:t> Stunde?</a:t>
                          </a:r>
                          <a:endParaRPr lang="de-DE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extLst>
                      <a:ext uri="{0D108BD9-81ED-4DB2-BD59-A6C34878D82A}">
                        <a16:rowId xmlns:a16="http://schemas.microsoft.com/office/drawing/2014/main" val="570972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100939"/>
                  </p:ext>
                </p:extLst>
              </p:nvPr>
            </p:nvGraphicFramePr>
            <p:xfrm>
              <a:off x="1687302" y="1628800"/>
              <a:ext cx="6197066" cy="46736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4794">
                      <a:extLst>
                        <a:ext uri="{9D8B030D-6E8A-4147-A177-3AD203B41FA5}">
                          <a16:colId xmlns:a16="http://schemas.microsoft.com/office/drawing/2014/main" val="2717628389"/>
                        </a:ext>
                      </a:extLst>
                    </a:gridCol>
                    <a:gridCol w="5842272">
                      <a:extLst>
                        <a:ext uri="{9D8B030D-6E8A-4147-A177-3AD203B41FA5}">
                          <a16:colId xmlns:a16="http://schemas.microsoft.com/office/drawing/2014/main" val="888227005"/>
                        </a:ext>
                      </a:extLst>
                    </a:gridCol>
                  </a:tblGrid>
                  <a:tr h="107772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1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009" marR="63009" marT="0" marB="0">
                        <a:blipFill>
                          <a:blip r:embed="rId2"/>
                          <a:stretch>
                            <a:fillRect l="-6146" t="-4520" r="-417" b="-338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358356"/>
                      </a:ext>
                    </a:extLst>
                  </a:tr>
                  <a:tr h="20889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2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009" marR="63009" marT="0" marB="0">
                        <a:blipFill>
                          <a:blip r:embed="rId2"/>
                          <a:stretch>
                            <a:fillRect l="-6146" t="-53936" r="-417" b="-74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75594"/>
                      </a:ext>
                    </a:extLst>
                  </a:tr>
                  <a:tr h="150691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300">
                              <a:effectLst/>
                            </a:rPr>
                            <a:t>3</a:t>
                          </a:r>
                          <a:endParaRPr lang="de-DE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3009" marR="63009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009" marR="63009" marT="0" marB="0">
                        <a:blipFill>
                          <a:blip r:embed="rId2"/>
                          <a:stretch>
                            <a:fillRect l="-6146" t="-213765" r="-417" b="-4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09722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594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mit Aufgaben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843649"/>
                  </p:ext>
                </p:extLst>
              </p:nvPr>
            </p:nvGraphicFramePr>
            <p:xfrm>
              <a:off x="755576" y="1628800"/>
              <a:ext cx="7704856" cy="43924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1117">
                      <a:extLst>
                        <a:ext uri="{9D8B030D-6E8A-4147-A177-3AD203B41FA5}">
                          <a16:colId xmlns:a16="http://schemas.microsoft.com/office/drawing/2014/main" val="3317939233"/>
                        </a:ext>
                      </a:extLst>
                    </a:gridCol>
                    <a:gridCol w="7263739">
                      <a:extLst>
                        <a:ext uri="{9D8B030D-6E8A-4147-A177-3AD203B41FA5}">
                          <a16:colId xmlns:a16="http://schemas.microsoft.com/office/drawing/2014/main" val="1059164334"/>
                        </a:ext>
                      </a:extLst>
                    </a:gridCol>
                  </a:tblGrid>
                  <a:tr h="43924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4</a:t>
                          </a:r>
                          <a:endParaRPr lang="de-DE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Ich kann die oben genannten Kenntnisse praktisch und in vorgegebenen Textbeispielen anwenden. </a:t>
                          </a:r>
                          <a:endParaRPr lang="de-DE" sz="1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a) Von einem 10 cm langen Lineal brechen 2 cm ab. Wie sieht der Bruch dazu aus?</a:t>
                          </a:r>
                          <a:br>
                            <a:rPr lang="de-AT" sz="1800" dirty="0">
                              <a:effectLst/>
                            </a:rPr>
                          </a:br>
                          <a:r>
                            <a:rPr lang="de-AT" sz="1800" dirty="0">
                              <a:effectLst/>
                            </a:rPr>
                            <a:t>b) Mein Buch hat 340 Seiten. Jetzt haben ich ungefähr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geschafft. Wie viele Seiten habe ich schon gelesen?</a:t>
                          </a:r>
                          <a:endParaRPr lang="de-DE" sz="1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c) Man soll jeden Tag 2 l Flüssigkeit trinken. Wie viele Gläser zu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l sind das?</a:t>
                          </a:r>
                          <a:endParaRPr lang="de-DE" sz="1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d) In einem Hundenapf ist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kg Hundefutter.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kg hat der Hund bereits gefressen. Wie viel ist noch übrig?</a:t>
                          </a:r>
                          <a:endParaRPr lang="de-DE" sz="1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e) Mama backt </a:t>
                          </a:r>
                          <a:r>
                            <a:rPr lang="de-AT" sz="1800" dirty="0" err="1">
                              <a:effectLst/>
                            </a:rPr>
                            <a:t>Keckse</a:t>
                          </a:r>
                          <a:r>
                            <a:rPr lang="de-AT" sz="1800" dirty="0">
                              <a:effectLst/>
                            </a:rPr>
                            <a:t> mit folgenden Zutaten: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kg Zucker,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l Milch,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kg Mehl und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8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de-AT" sz="18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AT" sz="1800">
                                      <a:effectLst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de-AT" sz="1800" dirty="0">
                              <a:effectLst/>
                            </a:rPr>
                            <a:t> l Wasser. Gib die Zutaten in g und ml an.</a:t>
                          </a:r>
                          <a:endParaRPr lang="de-DE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104937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843649"/>
                  </p:ext>
                </p:extLst>
              </p:nvPr>
            </p:nvGraphicFramePr>
            <p:xfrm>
              <a:off x="755576" y="1628800"/>
              <a:ext cx="7704856" cy="43924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1117">
                      <a:extLst>
                        <a:ext uri="{9D8B030D-6E8A-4147-A177-3AD203B41FA5}">
                          <a16:colId xmlns:a16="http://schemas.microsoft.com/office/drawing/2014/main" val="3317939233"/>
                        </a:ext>
                      </a:extLst>
                    </a:gridCol>
                    <a:gridCol w="7263739">
                      <a:extLst>
                        <a:ext uri="{9D8B030D-6E8A-4147-A177-3AD203B41FA5}">
                          <a16:colId xmlns:a16="http://schemas.microsoft.com/office/drawing/2014/main" val="1059164334"/>
                        </a:ext>
                      </a:extLst>
                    </a:gridCol>
                  </a:tblGrid>
                  <a:tr h="439248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4</a:t>
                          </a:r>
                          <a:endParaRPr lang="de-DE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19" t="-1803" r="-419" b="-5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4937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318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Schularbeitenbeispiele</a:t>
            </a:r>
            <a:r>
              <a:rPr lang="de-AT" dirty="0" smtClean="0"/>
              <a:t> mit Lösungshäufigkeit (20 Schüler/innen)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7416824" cy="47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502782"/>
            <a:ext cx="6840760" cy="21187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526897"/>
            <a:ext cx="6979706" cy="39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4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Doppel-Conference </a:t>
            </a:r>
            <a:r>
              <a:rPr lang="de-AT" dirty="0"/>
              <a:t>zum Thema </a:t>
            </a:r>
            <a:r>
              <a:rPr lang="de-AT" dirty="0" smtClean="0"/>
              <a:t>anhand </a:t>
            </a:r>
            <a:r>
              <a:rPr lang="de-AT" dirty="0"/>
              <a:t>des Kochrezeptes bzw. der </a:t>
            </a:r>
            <a:r>
              <a:rPr lang="de-AT" dirty="0" smtClean="0"/>
              <a:t>Bastelanleitung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>MEDIEN</a:t>
            </a:r>
            <a:r>
              <a:rPr lang="de-AT" dirty="0"/>
              <a:t>: Digitalwaage, Messglas, Meterstab oder –band, 1/4 l </a:t>
            </a:r>
            <a:r>
              <a:rPr lang="de-AT" dirty="0" smtClean="0"/>
              <a:t>– Glas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5" y="4246647"/>
            <a:ext cx="2158171" cy="18777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69" y="4163229"/>
            <a:ext cx="2091109" cy="16948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645024"/>
            <a:ext cx="128636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1" y="1484784"/>
            <a:ext cx="86066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6657048" cy="1030023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99592" y="5920471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u="sng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  <a:hlinkClick r:id="rId3"/>
              </a:rPr>
              <a:t>http://www.geschenkbandideen.de/anleitungen/einfluegelschleife/</a:t>
            </a:r>
            <a:endParaRPr lang="de-DE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404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Auftrag: Ich mache das so!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3"/>
            <a:ext cx="7560840" cy="4207763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620672" y="1988840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98324" cy="38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machst du es?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Schülerinnen und Schüler geben sich gegenseitig Rückmeldung: 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						Fabienne: </a:t>
            </a:r>
            <a:br>
              <a:rPr lang="de-AT" dirty="0" smtClean="0"/>
            </a:br>
            <a:r>
              <a:rPr lang="de-AT" dirty="0" smtClean="0"/>
              <a:t>						Ich mache das </a:t>
            </a:r>
            <a:br>
              <a:rPr lang="de-AT" dirty="0" smtClean="0"/>
            </a:br>
            <a:r>
              <a:rPr lang="de-AT" dirty="0" smtClean="0"/>
              <a:t>						so!</a:t>
            </a:r>
            <a:endParaRPr lang="de-AT" dirty="0"/>
          </a:p>
        </p:txBody>
      </p:sp>
      <p:pic>
        <p:nvPicPr>
          <p:cNvPr id="4" name="Bild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7882"/>
            <a:ext cx="5040560" cy="3777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4" y="1628800"/>
            <a:ext cx="7808867" cy="43924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5575" y="476672"/>
            <a:ext cx="7808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Rückmeldung für Fabienne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9578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Albert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7638"/>
            <a:ext cx="6935804" cy="44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92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MS Mincho</vt:lpstr>
      <vt:lpstr>Arial</vt:lpstr>
      <vt:lpstr>Calibri</vt:lpstr>
      <vt:lpstr>Times New Roman</vt:lpstr>
      <vt:lpstr>Larissa</vt:lpstr>
      <vt:lpstr>Kernidee</vt:lpstr>
      <vt:lpstr>Einführung</vt:lpstr>
      <vt:lpstr>PowerPoint-Präsentation</vt:lpstr>
      <vt:lpstr>PowerPoint-Präsentation</vt:lpstr>
      <vt:lpstr>Auftrag: Ich mache das so!</vt:lpstr>
      <vt:lpstr>PowerPoint-Präsentation</vt:lpstr>
      <vt:lpstr>Wie machst du es?</vt:lpstr>
      <vt:lpstr>PowerPoint-Präsentation</vt:lpstr>
      <vt:lpstr>Albert</vt:lpstr>
      <vt:lpstr>Rückmeldung für Albert</vt:lpstr>
      <vt:lpstr>„Das machen wir ab.“</vt:lpstr>
      <vt:lpstr>Folgeauftrag</vt:lpstr>
      <vt:lpstr>Ziele mit Aufgaben</vt:lpstr>
      <vt:lpstr>Ziele mit Aufgaben</vt:lpstr>
      <vt:lpstr>Schularbeitenbeispiele mit Lösungshäufigkeit (20 Schüler/innen)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Benutzer1</dc:creator>
  <cp:lastModifiedBy>Direktion</cp:lastModifiedBy>
  <cp:revision>14</cp:revision>
  <dcterms:created xsi:type="dcterms:W3CDTF">2018-03-09T11:30:57Z</dcterms:created>
  <dcterms:modified xsi:type="dcterms:W3CDTF">2018-05-23T12:11:50Z</dcterms:modified>
</cp:coreProperties>
</file>